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3" r:id="rId3"/>
    <p:sldId id="276" r:id="rId4"/>
    <p:sldId id="274" r:id="rId5"/>
    <p:sldId id="275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906000" cy="6858000" type="A4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B5AD"/>
    <a:srgbClr val="3333FF"/>
    <a:srgbClr val="000080"/>
    <a:srgbClr val="AA252A"/>
    <a:srgbClr val="6071C4"/>
    <a:srgbClr val="99CCFF"/>
    <a:srgbClr val="23487F"/>
    <a:srgbClr val="F5D1D1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2731" autoAdjust="0"/>
  </p:normalViewPr>
  <p:slideViewPr>
    <p:cSldViewPr>
      <p:cViewPr>
        <p:scale>
          <a:sx n="98" d="100"/>
          <a:sy n="98" d="100"/>
        </p:scale>
        <p:origin x="-696" y="123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43" y="5127775"/>
            <a:ext cx="4943314" cy="4857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744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934F8-00D6-48DE-B0EA-D32937FF4069}" type="slidenum">
              <a:rPr lang="fr-FR" altLang="en-US"/>
              <a:pPr/>
              <a:t>15</a:t>
            </a:fld>
            <a:endParaRPr lang="fr-FR" alt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exchange the baton at optimum speed.</a:t>
            </a:r>
            <a:r>
              <a:rPr lang="en-US" altLang="en-US"/>
              <a:t> </a:t>
            </a:r>
            <a:r>
              <a:rPr lang="fr-FR" altLang="en-US"/>
              <a:t> </a:t>
            </a:r>
          </a:p>
          <a:p>
            <a:endParaRPr lang="fr-FR" altLang="en-US"/>
          </a:p>
          <a:p>
            <a:r>
              <a:rPr lang="en-GB" altLang="en-US" b="1"/>
              <a:t>TECHNICAL CHARACTERISTICS</a:t>
            </a:r>
            <a:endParaRPr lang="en-US" altLang="en-US" b="1"/>
          </a:p>
          <a:p>
            <a:r>
              <a:rPr lang="en-GB" altLang="en-US" b="1"/>
              <a:t>-	Runners synchronise their speed within the 30 m of the acceleration and takeover zone. </a:t>
            </a:r>
          </a:p>
          <a:p>
            <a:r>
              <a:rPr lang="en-GB" altLang="en-US" b="1"/>
              <a:t>-	Optimum exchange point for beginners is the middle of the 20 m takeover zone.</a:t>
            </a:r>
          </a:p>
          <a:p>
            <a:r>
              <a:rPr lang="en-GB" altLang="en-US" b="1"/>
              <a:t>-	More experienced athletes should move the exchange point to the last third of the takeover zone.</a:t>
            </a:r>
          </a:p>
          <a:p>
            <a:r>
              <a:rPr lang="en-GB" altLang="en-US" b="1"/>
              <a:t>-	Correct check mark and consistent acceleration by the outgoing runner are the keys to a successful exchange.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639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A00F5-A7CD-4206-BDA7-52D076C8F2FB}" type="slidenum">
              <a:rPr lang="fr-FR" altLang="en-US"/>
              <a:pPr/>
              <a:t>16</a:t>
            </a:fld>
            <a:endParaRPr lang="fr-FR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ensure a safe exchange of the baton.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Outgoing runner faces the inside of the track and holds the left arm out to receive the baton.</a:t>
            </a:r>
          </a:p>
          <a:p>
            <a:r>
              <a:rPr lang="en-US" altLang="en-US" b="1"/>
              <a:t>-	Outgoing runner accelerates to match the speed of the incoming runner.</a:t>
            </a:r>
          </a:p>
          <a:p>
            <a:r>
              <a:rPr lang="en-US" altLang="en-US" b="1"/>
              <a:t>-	Incoming runner holds the baton upright with the right hand and 	reaches towards the outgoing runner.</a:t>
            </a:r>
          </a:p>
          <a:p>
            <a:r>
              <a:rPr lang="en-US" altLang="en-US" b="1"/>
              <a:t>-	Outgoing runner takes the baton with the left hand and changes it immediately to the right hand.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1207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EC000-2EAF-426B-88E0-43D68E220013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ym typeface="Monotype Sorts" charset="2"/>
              </a:rPr>
              <a:t>The non-visual exchange is divided into three phases: PREPARATION, ACCELERATION and TAKEOVER.</a:t>
            </a:r>
          </a:p>
          <a:p>
            <a:r>
              <a:rPr lang="en-GB" altLang="en-US">
                <a:sym typeface="Monotype Sorts" charset="2"/>
              </a:rPr>
              <a:t>-	In the preparation phase the incoming runner maintains maximum speed and the outgoing runner assumes a starting position.</a:t>
            </a:r>
          </a:p>
          <a:p>
            <a:r>
              <a:rPr lang="en-GB" altLang="en-US">
                <a:sym typeface="Monotype Sorts" charset="2"/>
              </a:rPr>
              <a:t>- 	In the acceleration phase the runners synchronise their speed by maintaining maximum speed (incoming runner) and maximising acceleration (outgoing runner).</a:t>
            </a:r>
          </a:p>
          <a:p>
            <a:r>
              <a:rPr lang="en-GB" altLang="en-US">
                <a:sym typeface="Monotype Sorts" charset="2"/>
              </a:rPr>
              <a:t>-	In the takeover phase the baton is exchanged with an appropriate technique as quickly as possible.</a:t>
            </a:r>
            <a:r>
              <a:rPr lang="en-US" altLang="en-US">
                <a:sym typeface="Monotype Sorts" charset="2"/>
              </a:rPr>
              <a:t> </a:t>
            </a:r>
            <a:endParaRPr lang="fr-FR" altLang="en-US"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009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2A340-659E-4FD9-8B54-9680218ACDE0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OBJECTIVE</a:t>
            </a:r>
            <a:endParaRPr lang="en-US" altLang="en-US" b="1"/>
          </a:p>
          <a:p>
            <a:r>
              <a:rPr lang="en-GB" altLang="en-US" b="1"/>
              <a:t>To maximize the speed of the baton over 200 meters</a:t>
            </a:r>
          </a:p>
          <a:p>
            <a:r>
              <a:rPr lang="en-GB" altLang="en-US" b="1"/>
              <a:t>by minimising the distance run on each lane.</a:t>
            </a:r>
            <a:r>
              <a:rPr lang="en-US" altLang="en-US"/>
              <a:t> </a:t>
            </a:r>
            <a:endParaRPr lang="fr-FR" altLang="en-US"/>
          </a:p>
          <a:p>
            <a:endParaRPr lang="en-GB" altLang="en-US" b="1"/>
          </a:p>
          <a:p>
            <a:r>
              <a:rPr lang="en-GB" altLang="en-US" b="1"/>
              <a:t>TECHNICAL CHARACTERISTICS</a:t>
            </a:r>
            <a:endParaRPr lang="en-US" altLang="en-US" b="1"/>
          </a:p>
          <a:p>
            <a:r>
              <a:rPr lang="en-GB" altLang="en-US" b="1"/>
              <a:t>-	First or "leadoff" runner carries the baton in the right hand and approaches the second runner from the inside of the lane ("inside exchange").</a:t>
            </a:r>
          </a:p>
          <a:p>
            <a:r>
              <a:rPr lang="en-GB" altLang="en-US" b="1"/>
              <a:t>-	Second runner receives the baton in the left hand and approaches the third runner from the outside of the lane ("outside exchange").</a:t>
            </a:r>
          </a:p>
          <a:p>
            <a:r>
              <a:rPr lang="en-GB" altLang="en-US" b="1"/>
              <a:t>-	Third runner receives the baton in the right hand and approaches the fourth or "anchor" runner from the inside of the lane ("inside exchange").</a:t>
            </a:r>
          </a:p>
          <a:p>
            <a:r>
              <a:rPr lang="en-GB" altLang="en-US" b="1"/>
              <a:t>-	Fourth runner receives the baton in the left hand.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353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34446-1E7B-4916-AD91-F593CD170E54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make a legal and efficient exchange.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Baton must be exchanged within the 20 m takeover zone.</a:t>
            </a:r>
            <a:endParaRPr lang="en-US" altLang="en-US" b="1">
              <a:sym typeface="Monotype Sorts" charset="2"/>
            </a:endParaRPr>
          </a:p>
          <a:p>
            <a:r>
              <a:rPr lang="en-US" altLang="en-US" b="1"/>
              <a:t>-	Outgoing runner must wait within the 10 m acceleration zone.</a:t>
            </a:r>
            <a:endParaRPr lang="en-US" altLang="en-US" b="1">
              <a:sym typeface="Monotype Sorts" charset="2"/>
            </a:endParaRPr>
          </a:p>
          <a:p>
            <a:r>
              <a:rPr lang="en-US" altLang="en-US" b="1"/>
              <a:t>-	Check mark is placed on the ground in front of the acceleration zone to indicate when the outgoing runner should start.</a:t>
            </a:r>
          </a:p>
          <a:p>
            <a:r>
              <a:rPr lang="en-US" altLang="en-US" b="1"/>
              <a:t>-	Check mark will usually be 15-25 foot lengths from the start of the acceleration zone on the side of the lane upon which the incoming runner will approach.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6841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086FC-FFE2-4C7B-A935-B359DA012C67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maintain maximum speed (Incoming runner).</a:t>
            </a:r>
          </a:p>
          <a:p>
            <a:r>
              <a:rPr lang="en-US" altLang="en-US" b="1"/>
              <a:t>To assume a starting position and start at the optimum moment (Outgoing runner).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Incoming runner approaches at maximum speed.</a:t>
            </a:r>
          </a:p>
          <a:p>
            <a:r>
              <a:rPr lang="en-US" altLang="en-US" b="1"/>
              <a:t>-	Outgoing runner is positioned on the balls of the feet, knees bent, leaning forward.</a:t>
            </a:r>
          </a:p>
          <a:p>
            <a:r>
              <a:rPr lang="en-US" altLang="en-US" b="1"/>
              <a:t>-	Outgoing runner looks at the check mark and starts when incoming runner reaches it.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1947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22302-3A08-4D39-A69F-163C58B85448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maintain maximum speed and</a:t>
            </a:r>
            <a:br>
              <a:rPr lang="en-US" altLang="en-US" b="1"/>
            </a:br>
            <a:r>
              <a:rPr lang="en-US" altLang="en-US" b="1"/>
              <a:t>give the correct command for exchange (Incoming runner).</a:t>
            </a:r>
          </a:p>
          <a:p>
            <a:r>
              <a:rPr lang="en-US" altLang="en-US" b="1"/>
              <a:t>To accelerate in a controlled manner (Outgoing runner).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Acceleration of the outgoing runner must be consistent.</a:t>
            </a:r>
          </a:p>
          <a:p>
            <a:r>
              <a:rPr lang="en-US" altLang="en-US" b="1"/>
              <a:t>-	Incoming runner gives a verbal command for the outgoing runner to receive the baton as the exchange distance is approached.</a:t>
            </a:r>
          </a:p>
          <a:p>
            <a:r>
              <a:rPr lang="en-US" altLang="en-US" b="1"/>
              <a:t>- 	Outgoing runner extends the receiving arm backwards (according to the exchange technique used) and the incoming runner reaches forwards.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6508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95B30-5C54-4133-B2F5-0C480FCE485D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pass the baton safely and quickly.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Incoming runner focuses on the outgoing runner's hand.</a:t>
            </a:r>
          </a:p>
          <a:p>
            <a:r>
              <a:rPr lang="en-US" altLang="en-US" b="1"/>
              <a:t>-	Incoming runner pushes the baton into the outgoing runner's hand.</a:t>
            </a:r>
          </a:p>
          <a:p>
            <a:r>
              <a:rPr lang="en-US" altLang="en-US" b="1"/>
              <a:t>-	Outgoing runner grips the baton as soon as contact is felt.</a:t>
            </a:r>
          </a:p>
          <a:p>
            <a:r>
              <a:rPr lang="en-US" altLang="en-US" b="1"/>
              <a:t>-	Both runners stay on their side of the lane during the takeover.</a:t>
            </a:r>
          </a:p>
          <a:p>
            <a:r>
              <a:rPr lang="en-US" altLang="en-US" b="1"/>
              <a:t>-	Incoming runner must stay in the lane until all exchanges are completed.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1129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A0CAD-8849-4465-9583-99AEB8CAAECA}" type="slidenum">
              <a:rPr lang="fr-FR" altLang="en-US"/>
              <a:pPr/>
              <a:t>13</a:t>
            </a:fld>
            <a:endParaRPr lang="fr-FR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pass the baton safely and quickly.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Outgoing runner's hand is extended backward at hip level.</a:t>
            </a:r>
          </a:p>
          <a:p>
            <a:r>
              <a:rPr lang="en-US" altLang="en-US" b="1"/>
              <a:t>-	Incoming runner moves the baton upwards between the outgoing runner's widely spread thumb and first finger.</a:t>
            </a:r>
          </a:p>
          <a:p>
            <a:r>
              <a:rPr lang="en-US" altLang="en-US" b="1"/>
              <a:t>-	Distance between runners is 1 m or less.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188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C84A9-0883-41FA-AB14-3317FA3ABC64}" type="slidenum">
              <a:rPr lang="fr-FR" altLang="en-US"/>
              <a:pPr/>
              <a:t>14</a:t>
            </a:fld>
            <a:endParaRPr lang="fr-FR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pass the baton safely and quickly.</a:t>
            </a:r>
            <a:endParaRPr lang="en-US" altLang="en-US"/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Outgoing runner's hand is extended backward in a horizontal position, palm up.</a:t>
            </a:r>
          </a:p>
          <a:p>
            <a:r>
              <a:rPr lang="en-US" altLang="en-US" b="1"/>
              <a:t>-	Incoming runner places the baton across the palm of the outgoing runner's widely spread hand.</a:t>
            </a:r>
          </a:p>
          <a:p>
            <a:r>
              <a:rPr lang="en-US" altLang="en-US" b="1"/>
              <a:t>-	Distance between runners is 1 m or more. </a:t>
            </a:r>
            <a:endParaRPr lang="fr-FR" altLang="en-US" b="1"/>
          </a:p>
        </p:txBody>
      </p:sp>
    </p:spTree>
    <p:extLst>
      <p:ext uri="{BB962C8B-B14F-4D97-AF65-F5344CB8AC3E}">
        <p14:creationId xmlns:p14="http://schemas.microsoft.com/office/powerpoint/2010/main" val="81948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536" y="3212976"/>
            <a:ext cx="7632848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ar-EG" sz="5400" b="1" dirty="0" smtClean="0"/>
              <a:t>4.3.2 التتابعات </a:t>
            </a:r>
            <a:endParaRPr lang="en-GB" sz="54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464" y="188640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 descr="staf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7018" y="1267817"/>
            <a:ext cx="3799419" cy="2194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1582511"/>
            <a:ext cx="1614486" cy="3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582511"/>
            <a:ext cx="2061804" cy="33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9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528" y="332656"/>
            <a:ext cx="3522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مرحلة الإستعداد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1208584" y="3501008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4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الأهداف </a:t>
            </a:r>
            <a:endParaRPr lang="ar-SA" sz="2000" b="1" dirty="0">
              <a:solidFill>
                <a:srgbClr val="3333FF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الحفاظ على 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سرعة 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القصوى (للعداء المسلم للعصا) </a:t>
            </a:r>
            <a:r>
              <a:rPr lang="ar-EG" sz="2000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إتخاذ </a:t>
            </a:r>
            <a:endParaRPr lang="ar-EG" sz="2000" b="1" dirty="0" smtClean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ar-SA" sz="2000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وضع 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البدء و الإنطلاق ف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اللحظة المناسبة للعداء المستلم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r" rtl="1" eaLnBrk="0" hangingPunct="0"/>
            <a:endParaRPr lang="ar-EG" sz="2000" b="1" dirty="0" smtClean="0">
              <a:solidFill>
                <a:srgbClr val="FF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ar-SA" sz="2000" b="1" dirty="0" smtClean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الخصائص </a:t>
            </a:r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الفنية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يقترب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العداء المسلم للعصا بأقصى سرعة 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أن يرتكز العداء المستلم على أمشاط القدم و الركبت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ن منثنيتان و متجهتان للأمام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أن ينظر العداء المستلم إلى العلامة الضابطة و البدء عندما يصل إليها زميله المسلم للعصا</a:t>
            </a:r>
            <a:r>
              <a:rPr lang="ar-SA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ar-SA" sz="1400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image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060675"/>
            <a:ext cx="8254008" cy="21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6" name="Picture 6" descr="relais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" y="2996952"/>
            <a:ext cx="5878576" cy="14401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5536" y="3356992"/>
            <a:ext cx="81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الأهداف</a:t>
            </a:r>
            <a:r>
              <a:rPr lang="ar-SA" sz="2000" b="1" dirty="0">
                <a:solidFill>
                  <a:srgbClr val="FF0000"/>
                </a:solidFill>
                <a:latin typeface="Lucida Sans Unicode" pitchFamily="34" charset="0"/>
                <a:cs typeface="Arial" pitchFamily="34" charset="0"/>
              </a:rPr>
              <a:t> </a:t>
            </a:r>
            <a:endParaRPr lang="ar-SA" b="1" dirty="0">
              <a:solidFill>
                <a:srgbClr val="FF0000"/>
              </a:solidFill>
              <a:latin typeface="Lucida Sans Unicode" pitchFamily="34" charset="0"/>
              <a:cs typeface="Arial" pitchFamily="34" charset="0"/>
            </a:endParaRP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الحفاظ على السرعة القصوى و إعطاء الأمر </a:t>
            </a:r>
            <a:endParaRPr lang="en-US" b="1" dirty="0" smtClean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الصحيح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لعملية 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التسليم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( اللاعب المسلم للعصا ) </a:t>
            </a:r>
            <a:endParaRPr lang="en-US" b="1" dirty="0" smtClean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تزايد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السرعة بطريقة محكمة ( اللاعب المستلم)</a:t>
            </a:r>
            <a:endParaRPr lang="ar-EG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الخصائص الفنية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أن يكون تزايد سرعة العداء المستلم مناسباً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العداء المسلم يعط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أمر لفظى لزميل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ه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المستلم ليستلم العصا عند الوصول لمنطقة التسليم 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العداء المستلم يمد يده للخلف وفقا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ً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ل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تكنيك (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التسليم والتسلم </a:t>
            </a:r>
            <a:r>
              <a:rPr lang="ar-EG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) </a:t>
            </a: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اللاعب المسلم للعصا يبسط يده للأمام .</a:t>
            </a:r>
            <a:endParaRPr lang="en-US" sz="14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l" eaLnBrk="0" hangingPunct="0"/>
            <a:endParaRPr lang="en-US" sz="14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96" y="188640"/>
            <a:ext cx="4043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مرحلة تزايد السرعة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156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relais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56" y="2912784"/>
            <a:ext cx="7185007" cy="1512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3" name="Picture 5" descr="image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" y="1155937"/>
            <a:ext cx="7577309" cy="18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11</a:t>
            </a:r>
          </a:p>
        </p:txBody>
      </p:sp>
      <p:sp>
        <p:nvSpPr>
          <p:cNvPr id="3" name="Rectangle 2"/>
          <p:cNvSpPr/>
          <p:nvPr/>
        </p:nvSpPr>
        <p:spPr>
          <a:xfrm>
            <a:off x="992560" y="44624"/>
            <a:ext cx="4224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مرحلة </a:t>
            </a:r>
            <a:r>
              <a:rPr lang="ar-SA" sz="4400" b="1" kern="0" dirty="0" smtClean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ال</a:t>
            </a:r>
            <a:r>
              <a:rPr lang="ar-EG" sz="4400" b="1" kern="0" dirty="0" smtClean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ت</a:t>
            </a:r>
            <a:r>
              <a:rPr lang="ar-SA" sz="4400" b="1" kern="0" dirty="0" smtClean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س</a:t>
            </a:r>
            <a:r>
              <a:rPr lang="ar-EG" sz="4400" b="1" kern="0" dirty="0" smtClean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ليم والتسلم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848544" y="350100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endParaRPr lang="ar-EG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الأهداف</a:t>
            </a:r>
            <a:r>
              <a:rPr lang="ar-SA" sz="2000" b="1" dirty="0">
                <a:solidFill>
                  <a:srgbClr val="FF0000"/>
                </a:solidFill>
                <a:latin typeface="Lucida Sans Unicode" pitchFamily="34" charset="0"/>
                <a:cs typeface="Arial" pitchFamily="34" charset="0"/>
              </a:rPr>
              <a:t> </a:t>
            </a:r>
          </a:p>
          <a:p>
            <a:pPr lvl="0" algn="r" rtl="1" eaLnBrk="0" hangingPunct="0"/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تمرير العصا بسرعة و بأمان </a:t>
            </a:r>
          </a:p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الخصائص الفنية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يركز اللاعب المسلم للعصا ببصره على يد زميل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ه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المستلم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يضع اللاعب المسلم العصا فى يد زميلة المستلم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.</a:t>
            </a:r>
            <a:endParaRPr lang="ar-SA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اللاعب المستلم يقبض على العصا عند الإحساس بلمس العصا 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يجب أن يلتزم كلا اللاعبين بجانب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حارتيهما أثناء عملية التسليم و التسلم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أن يبقى اللاعب المسلم للعصا ف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الحارة حتى تكتمل عملية التسليم و التسلم لجميع المشاركين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ar-SA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>
              <a:buFontTx/>
              <a:buChar char="-"/>
            </a:pPr>
            <a:endParaRPr lang="ar-SA" sz="1400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  <a:p>
            <a:endParaRPr lang="fr-FR" altLang="en-US"/>
          </a:p>
        </p:txBody>
      </p:sp>
      <p:pic>
        <p:nvPicPr>
          <p:cNvPr id="26522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556792"/>
            <a:ext cx="383063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1" name="Picture 5" descr="Staf2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38" y="2420888"/>
            <a:ext cx="4361967" cy="30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200472" y="2247250"/>
            <a:ext cx="957706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ar-SA" sz="2000" b="1" dirty="0">
                <a:solidFill>
                  <a:srgbClr val="3333FF"/>
                </a:solidFill>
                <a:cs typeface="Arial" pitchFamily="34" charset="0"/>
              </a:rPr>
              <a:t>الأهداف </a:t>
            </a:r>
            <a:endParaRPr lang="en-US" sz="2000" b="1" dirty="0">
              <a:solidFill>
                <a:srgbClr val="3333FF"/>
              </a:solidFill>
            </a:endParaRPr>
          </a:p>
          <a:p>
            <a:pPr algn="r" rtl="1"/>
            <a:r>
              <a:rPr lang="ar-SA" b="1" dirty="0">
                <a:cs typeface="Arial" pitchFamily="34" charset="0"/>
              </a:rPr>
              <a:t>تمرير العصا بسرعة و بأمان</a:t>
            </a:r>
            <a:endParaRPr lang="fr-FR" altLang="en-US" sz="24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pPr algn="r" rtl="1"/>
            <a:r>
              <a:rPr lang="ar-SA" sz="2000" b="1" dirty="0">
                <a:solidFill>
                  <a:srgbClr val="3333FF"/>
                </a:solidFill>
                <a:cs typeface="Arial" pitchFamily="34" charset="0"/>
              </a:rPr>
              <a:t>الخصائص </a:t>
            </a:r>
            <a:r>
              <a:rPr lang="ar-SA" sz="2000" b="1" dirty="0" smtClean="0">
                <a:solidFill>
                  <a:srgbClr val="3333FF"/>
                </a:solidFill>
                <a:cs typeface="Arial" pitchFamily="34" charset="0"/>
              </a:rPr>
              <a:t>الفنية</a:t>
            </a:r>
            <a:endParaRPr lang="en-US" b="1" dirty="0">
              <a:solidFill>
                <a:srgbClr val="3333FF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>
                <a:cs typeface="Arial" pitchFamily="34" charset="0"/>
              </a:rPr>
              <a:t>- </a:t>
            </a:r>
            <a:r>
              <a:rPr lang="ar-EG" b="1" dirty="0">
                <a:cs typeface="Arial" pitchFamily="34" charset="0"/>
              </a:rPr>
              <a:t>يمد اللاعب المستلم يده للخلف </a:t>
            </a:r>
            <a:r>
              <a:rPr lang="ar-SA" b="1" dirty="0">
                <a:cs typeface="Arial" pitchFamily="34" charset="0"/>
              </a:rPr>
              <a:t>فى مستوى الحوض</a:t>
            </a:r>
            <a:endParaRPr lang="en-US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>
                <a:cs typeface="Arial" pitchFamily="34" charset="0"/>
              </a:rPr>
              <a:t>- يرفع اللاعب المسلم العصا ليضعها بين الإبهام و السبابة لزميل</a:t>
            </a:r>
            <a:r>
              <a:rPr lang="ar-EG" b="1" dirty="0">
                <a:cs typeface="Arial" pitchFamily="34" charset="0"/>
              </a:rPr>
              <a:t>ه</a:t>
            </a:r>
            <a:r>
              <a:rPr lang="ar-SA" b="1" dirty="0">
                <a:cs typeface="Arial" pitchFamily="34" charset="0"/>
              </a:rPr>
              <a:t> المستلم </a:t>
            </a:r>
            <a:r>
              <a:rPr lang="en-US" b="1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>
                <a:cs typeface="Arial" pitchFamily="34" charset="0"/>
              </a:rPr>
              <a:t>- المسافة بين اللاعب متر واحد على الأقل</a:t>
            </a:r>
            <a:endParaRPr lang="en-US" b="1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-15552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12</a:t>
            </a:r>
          </a:p>
        </p:txBody>
      </p:sp>
      <p:sp>
        <p:nvSpPr>
          <p:cNvPr id="3" name="Rectangle 2"/>
          <p:cNvSpPr/>
          <p:nvPr/>
        </p:nvSpPr>
        <p:spPr>
          <a:xfrm>
            <a:off x="-15552" y="404664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32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طرق التسليم من الأسفل </a:t>
            </a:r>
            <a:r>
              <a:rPr lang="ar-SA" sz="3200" b="1" kern="0" dirty="0" smtClean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لأعلى </a:t>
            </a:r>
            <a:endParaRPr lang="ar-EG" sz="1400" dirty="0"/>
          </a:p>
        </p:txBody>
      </p:sp>
    </p:spTree>
    <p:extLst>
      <p:ext uri="{BB962C8B-B14F-4D97-AF65-F5344CB8AC3E}">
        <p14:creationId xmlns:p14="http://schemas.microsoft.com/office/powerpoint/2010/main" val="24858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65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65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222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222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charRg st="6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5222">
                                            <p:txEl>
                                              <p:charRg st="6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5222">
                                            <p:txEl>
                                              <p:charRg st="6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charRg st="10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222">
                                            <p:txEl>
                                              <p:charRg st="10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5222">
                                            <p:txEl>
                                              <p:charRg st="10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charRg st="181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65222">
                                            <p:txEl>
                                              <p:charRg st="181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34613"/>
            <a:ext cx="357346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48" y="908720"/>
            <a:ext cx="4920548" cy="27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85448" y="6581001"/>
            <a:ext cx="920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13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496" y="200834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40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طرق التسليم من أعلى لأسفل </a:t>
            </a:r>
            <a:endParaRPr lang="ar-EG" sz="1600" dirty="0"/>
          </a:p>
        </p:txBody>
      </p:sp>
      <p:sp>
        <p:nvSpPr>
          <p:cNvPr id="5" name="Rectangle 4"/>
          <p:cNvSpPr/>
          <p:nvPr/>
        </p:nvSpPr>
        <p:spPr>
          <a:xfrm>
            <a:off x="1208584" y="3429000"/>
            <a:ext cx="8136904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Clr>
                <a:srgbClr val="751013"/>
              </a:buClr>
            </a:pPr>
            <a:r>
              <a:rPr lang="ar-SA" sz="2400" b="1" kern="0" dirty="0">
                <a:solidFill>
                  <a:srgbClr val="3333FF"/>
                </a:solidFill>
                <a:latin typeface="DIN"/>
                <a:cs typeface="Arial" pitchFamily="34" charset="0"/>
              </a:rPr>
              <a:t>الأهداف</a:t>
            </a:r>
            <a:r>
              <a:rPr lang="ar-SA" sz="2400" b="1" kern="0" dirty="0">
                <a:solidFill>
                  <a:srgbClr val="FF0000"/>
                </a:solidFill>
                <a:latin typeface="DIN"/>
                <a:cs typeface="Arial" pitchFamily="34" charset="0"/>
              </a:rPr>
              <a:t> </a:t>
            </a:r>
            <a:endParaRPr lang="en-US" sz="1600" b="1" kern="0" dirty="0">
              <a:solidFill>
                <a:srgbClr val="FF0000"/>
              </a:solidFill>
              <a:latin typeface="DIN"/>
            </a:endParaRPr>
          </a:p>
          <a:p>
            <a:pPr marL="342900" lvl="0" indent="-342900" algn="r" rtl="1">
              <a:buClr>
                <a:srgbClr val="751013"/>
              </a:buClr>
            </a:pP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تمرير العصا بسرعة و بأمان </a:t>
            </a:r>
            <a:endParaRPr lang="ar-EG" sz="2000" b="1" kern="0" dirty="0">
              <a:solidFill>
                <a:srgbClr val="000000"/>
              </a:solidFill>
              <a:latin typeface="DIN"/>
              <a:cs typeface="Arial" pitchFamily="34" charset="0"/>
            </a:endParaRPr>
          </a:p>
          <a:p>
            <a:pPr marL="342900" lvl="0" indent="-342900" algn="r" rtl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</a:pPr>
            <a:endParaRPr lang="en-US" sz="700" kern="0" dirty="0">
              <a:solidFill>
                <a:srgbClr val="000000"/>
              </a:solidFill>
              <a:latin typeface="DIN"/>
            </a:endParaRPr>
          </a:p>
          <a:p>
            <a:pPr marL="342900" lvl="0" indent="-342900" algn="r" rtl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</a:pPr>
            <a:r>
              <a:rPr lang="ar-SA" sz="2400" b="1" kern="0" dirty="0">
                <a:solidFill>
                  <a:srgbClr val="3333FF"/>
                </a:solidFill>
                <a:latin typeface="DIN"/>
                <a:cs typeface="Arial" pitchFamily="34" charset="0"/>
              </a:rPr>
              <a:t>الخصائص الفنية </a:t>
            </a:r>
          </a:p>
          <a:p>
            <a:pPr marL="342900" lvl="0" indent="-342900" algn="r" rtl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Font typeface="Arial" panose="020B0604020202020204" pitchFamily="34" charset="0"/>
              <a:buChar char="•"/>
            </a:pP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تمد يد اللاعب المستلم للعصا للخلف فى وضع أفق</a:t>
            </a:r>
            <a:r>
              <a:rPr lang="ar-EG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ي</a:t>
            </a: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 و راحة اليد لأعلى </a:t>
            </a:r>
          </a:p>
          <a:p>
            <a:pPr marL="342900" lvl="0" indent="-342900" algn="r" rtl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Font typeface="Arial" panose="020B0604020202020204" pitchFamily="34" charset="0"/>
              <a:buChar char="•"/>
            </a:pP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يضع اللاعب المسلم  العصا  ف</a:t>
            </a:r>
            <a:r>
              <a:rPr lang="ar-EG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ي</a:t>
            </a: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 راحة يد  زميل</a:t>
            </a:r>
            <a:r>
              <a:rPr lang="ar-EG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ه المستلم </a:t>
            </a: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.</a:t>
            </a:r>
          </a:p>
          <a:p>
            <a:pPr marL="342900" lvl="0" indent="-342900" algn="r" rtl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Font typeface="Arial" panose="020B0604020202020204" pitchFamily="34" charset="0"/>
              <a:buChar char="•"/>
            </a:pPr>
            <a:r>
              <a:rPr lang="ar-SA" sz="2000" b="1" kern="0" dirty="0">
                <a:solidFill>
                  <a:srgbClr val="000000"/>
                </a:solidFill>
                <a:latin typeface="DIN"/>
                <a:cs typeface="Arial" pitchFamily="34" charset="0"/>
              </a:rPr>
              <a:t>المسافة بين اللاعبين متر واحد أو أكثر .</a:t>
            </a:r>
            <a:endParaRPr lang="fr-FR" sz="2000" b="1" kern="0" dirty="0">
              <a:solidFill>
                <a:srgbClr val="000000"/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39931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staf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2840" y="1268760"/>
            <a:ext cx="6358853" cy="30600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067800" y="6581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14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4608" y="221739"/>
            <a:ext cx="2656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نقطة التسلم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56456" y="2873256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400" b="1" dirty="0">
                <a:solidFill>
                  <a:srgbClr val="FF0000"/>
                </a:solidFill>
                <a:latin typeface="Lucida Sans Unicode" pitchFamily="34" charset="0"/>
                <a:cs typeface="Arial" pitchFamily="34" charset="0"/>
              </a:rPr>
              <a:t>الأهداف </a:t>
            </a:r>
            <a:endParaRPr lang="en-US" sz="24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pPr lvl="0" algn="r" rtl="1" eaLnBrk="0" hangingPunct="0"/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تسليم العصا 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ب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السرعة المثالية</a:t>
            </a:r>
            <a:endParaRPr lang="fr-FR" sz="20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l" eaLnBrk="0" hangingPunct="0"/>
            <a:endParaRPr lang="fr-FR" sz="100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l" eaLnBrk="0" hangingPunct="0"/>
            <a:endParaRPr lang="fr-FR" sz="700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r" rtl="1" eaLnBrk="0" hangingPunct="0"/>
            <a:r>
              <a:rPr lang="ar-SA" sz="2400" b="1" dirty="0">
                <a:solidFill>
                  <a:srgbClr val="FF0000"/>
                </a:solidFill>
                <a:latin typeface="Lucida Sans Unicode" pitchFamily="34" charset="0"/>
                <a:cs typeface="Arial" pitchFamily="34" charset="0"/>
              </a:rPr>
              <a:t>الخصائص  الفنية</a:t>
            </a:r>
            <a:endParaRPr lang="en-US" sz="24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يجب أن تتزامن سرعة العدائيين خلال منطقة  ال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ـ 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30 متر المخصصة لتزايد السرعة و التسليم و التسلم.</a:t>
            </a: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و تعتبر النقطة المثالية للتسليم و التسلم للمبتدئين هى منتصف ال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ـ 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20 متر 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ل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منطقة التسليم و التسلم .</a:t>
            </a:r>
            <a:r>
              <a:rPr lang="en-GB" sz="2000" b="1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- بالنسبة للاعبين  ذو  الخبرة فيجب تأخير نقطة التسليم إلى الثلث الأخير من منطقة التسليم و التسلم .</a:t>
            </a: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مفتاح نجاح عملية التسليم والتسلم هو 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التحديد الصحيح للعلامة الضابطة و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تناسب تزايد سرعة اللاعب المستلم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5" y="1259632"/>
            <a:ext cx="4520952" cy="28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268760"/>
            <a:ext cx="45974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-159568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067800" y="6581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480" y="116632"/>
            <a:ext cx="550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التسليم و التسلم بالطريقة البصرية </a:t>
            </a:r>
            <a:endParaRPr lang="ar-EG" sz="1600" dirty="0"/>
          </a:p>
        </p:txBody>
      </p:sp>
      <p:sp>
        <p:nvSpPr>
          <p:cNvPr id="4" name="Rectangle 3"/>
          <p:cNvSpPr/>
          <p:nvPr/>
        </p:nvSpPr>
        <p:spPr>
          <a:xfrm>
            <a:off x="416496" y="357301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>
              <a:defRPr/>
            </a:pPr>
            <a:r>
              <a:rPr lang="ar-SA" sz="24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الأهداف </a:t>
            </a:r>
            <a:endParaRPr lang="ar-EG" sz="2400" b="1" dirty="0">
              <a:solidFill>
                <a:srgbClr val="3333FF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rtl="1" eaLnBrk="0" hangingPunct="0">
              <a:defRPr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التأكد من تأمين تسليم العصا</a:t>
            </a:r>
            <a:r>
              <a:rPr lang="en-US" sz="2000" b="1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</a:rPr>
              <a:t>.</a:t>
            </a:r>
            <a:endParaRPr lang="fr-FR" sz="20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l" eaLnBrk="0" hangingPunct="0">
              <a:defRPr/>
            </a:pPr>
            <a:endParaRPr lang="fr-FR" sz="2000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r" rtl="1" eaLnBrk="0" hangingPunct="0">
              <a:defRPr/>
            </a:pPr>
            <a:r>
              <a:rPr lang="ar-SA" sz="24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الخصائص الفنية </a:t>
            </a:r>
            <a:endParaRPr lang="en-US" sz="2400" b="1" dirty="0">
              <a:solidFill>
                <a:srgbClr val="3333FF"/>
              </a:solidFill>
              <a:latin typeface="Lucida Sans Unicode" pitchFamily="34" charset="0"/>
            </a:endParaRPr>
          </a:p>
          <a:p>
            <a:pPr marL="342900" lvl="0" indent="-342900" algn="r" rtl="1" eaLnBrk="0" hangingPunct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يقف اللاعب المستلم مواجها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ً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للجانب الداخل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للمضمار و يمد يده اليسرى للخلف لتسلم العصا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marL="342900" lvl="0" indent="-342900" algn="r" rtl="1" eaLnBrk="0" hangingPunct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تتزايد سرعة اللاعب المستلم ليلائم سرعة زميلة المسلم للعصا .</a:t>
            </a:r>
          </a:p>
          <a:p>
            <a:pPr marL="342900" lvl="0" indent="-342900" algn="r" rtl="1" eaLnBrk="0" hangingPunct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يمسك اللاعب المسلم العصا بيده اليمنى و يرفعها و يمدها فى اتجاه يد زميل</a:t>
            </a:r>
            <a:r>
              <a:rPr lang="ar-EG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ه</a:t>
            </a: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المستلم </a:t>
            </a:r>
            <a:endParaRPr lang="en-US" sz="2000" b="1" dirty="0">
              <a:solidFill>
                <a:srgbClr val="000000"/>
              </a:solidFill>
              <a:latin typeface="Lucida Sans Unicode" pitchFamily="34" charset="0"/>
              <a:cs typeface="Arial" pitchFamily="34" charset="0"/>
            </a:endParaRPr>
          </a:p>
          <a:p>
            <a:pPr marL="342900" lvl="0" indent="-342900" algn="r" rtl="1" eaLnBrk="0" hangingPunct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يأخذ اللاعب المستلم العصا بيده اليسرى و يغيرها لليد اليمنى فى الحال .</a:t>
            </a:r>
            <a:endParaRPr lang="en-US" sz="20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3" y="188640"/>
            <a:ext cx="6397979" cy="304800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“</a:t>
            </a:r>
            <a:r>
              <a:rPr lang="ar-EG" sz="2400" b="1" dirty="0" smtClean="0">
                <a:solidFill>
                  <a:srgbClr val="FFFF00"/>
                </a:solidFill>
              </a:rPr>
              <a:t>الكل </a:t>
            </a:r>
            <a:r>
              <a:rPr lang="ar-EG" sz="2400" b="1" dirty="0" smtClean="0">
                <a:solidFill>
                  <a:srgbClr val="FF0000"/>
                </a:solidFill>
              </a:rPr>
              <a:t>أقل</a:t>
            </a:r>
            <a:r>
              <a:rPr lang="ar-EG" sz="2400" b="1" dirty="0" smtClean="0">
                <a:solidFill>
                  <a:srgbClr val="FFFF00"/>
                </a:solidFill>
              </a:rPr>
              <a:t> من مجموع الأجزاء</a:t>
            </a:r>
            <a:r>
              <a:rPr lang="en-GB" sz="2400" b="1" dirty="0" smtClean="0">
                <a:solidFill>
                  <a:srgbClr val="FFFF00"/>
                </a:solidFill>
              </a:rPr>
              <a:t/>
            </a:r>
            <a:br>
              <a:rPr lang="en-GB" sz="2400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modified Aristoteles (348 BC – 322 BC) </a:t>
            </a:r>
            <a:endParaRPr lang="en-GB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70608"/>
              </p:ext>
            </p:extLst>
          </p:nvPr>
        </p:nvGraphicFramePr>
        <p:xfrm>
          <a:off x="471986" y="2060848"/>
          <a:ext cx="880300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14"/>
                <a:gridCol w="1536120"/>
                <a:gridCol w="144016"/>
                <a:gridCol w="1080120"/>
                <a:gridCol w="1512168"/>
                <a:gridCol w="1296144"/>
                <a:gridCol w="1440160"/>
                <a:gridCol w="13696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#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 smtClean="0"/>
                        <a:t>أفضل أزمنة موسمية في 100 </a:t>
                      </a:r>
                      <a:r>
                        <a:rPr lang="ar-EG" b="1" dirty="0" smtClean="0"/>
                        <a:t>م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ممتاز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جيد جدا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جيد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متوسط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ضعيف</a:t>
                      </a:r>
                      <a:endParaRPr lang="en-GB" b="1" dirty="0" smtClean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GB" b="1" dirty="0" smtClean="0"/>
                        <a:t>Adult Elite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9.63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Bolt U.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9.69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Blake J.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9.94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Frater M.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9.95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Carter N.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b="1" dirty="0" smtClean="0"/>
                        <a:t>39.21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Gain (sec)</a:t>
                      </a:r>
                      <a:r>
                        <a:rPr lang="en-GB" dirty="0" smtClean="0"/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8504" y="6165304"/>
            <a:ext cx="4769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Mallett</a:t>
            </a: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Connor, 2004, p. 29: </a:t>
            </a:r>
            <a:r>
              <a:rPr lang="en-GB" alt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</a:t>
            </a:r>
            <a:r>
              <a:rPr lang="en-GB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quality of the </a:t>
            </a:r>
            <a:r>
              <a:rPr lang="en-GB" alt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relay baton exchange</a:t>
            </a:r>
            <a:endParaRPr lang="en-GB" altLang="en-US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660" y="518842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58517" y="372778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36.84 </a:t>
            </a:r>
            <a:r>
              <a:rPr lang="en-GB" b="1" dirty="0" smtClean="0">
                <a:solidFill>
                  <a:srgbClr val="FF0000"/>
                </a:solidFill>
              </a:rPr>
              <a:t>WR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033" y="5179373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2.75 – 3.00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87614" y="5179373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2.50 – 2.74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517" y="5188031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2.00 – 2.49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2850" y="5188031"/>
            <a:ext cx="83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˂ 2.00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382603"/>
            <a:ext cx="858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EG" sz="2000" b="1" dirty="0" smtClean="0">
                <a:solidFill>
                  <a:srgbClr val="FF0000"/>
                </a:solidFill>
              </a:rPr>
              <a:t>فريق تتابع مكون من 4 عدائين مجموع أفضل ارقامهم الشخصية  39.21 ث </a:t>
            </a:r>
          </a:p>
          <a:p>
            <a:pPr rtl="1"/>
            <a:r>
              <a:rPr lang="ar-EG" sz="2000" b="1" dirty="0" smtClean="0">
                <a:solidFill>
                  <a:srgbClr val="FF0000"/>
                </a:solidFill>
              </a:rPr>
              <a:t> فهل من الممكن تحقيق مثل تلك النتيجة في سباق التتابع  4 </a:t>
            </a:r>
            <a:r>
              <a:rPr lang="en-GB" sz="2000" b="1" dirty="0">
                <a:solidFill>
                  <a:srgbClr val="FF0000"/>
                </a:solidFill>
              </a:rPr>
              <a:t>x</a:t>
            </a:r>
            <a:r>
              <a:rPr lang="ar-EG" sz="2000" b="1" dirty="0" smtClean="0">
                <a:solidFill>
                  <a:srgbClr val="FF0000"/>
                </a:solidFill>
              </a:rPr>
              <a:t> 100 م ؟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</a:t>
            </a:r>
          </a:p>
        </p:txBody>
      </p:sp>
      <p:cxnSp>
        <p:nvCxnSpPr>
          <p:cNvPr id="19" name="Elbow Connector 18"/>
          <p:cNvCxnSpPr/>
          <p:nvPr/>
        </p:nvCxnSpPr>
        <p:spPr bwMode="auto">
          <a:xfrm rot="10800000" flipV="1">
            <a:off x="1712640" y="3931894"/>
            <a:ext cx="4856944" cy="865258"/>
          </a:xfrm>
          <a:prstGeom prst="bentConnector3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141111" y="346979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Gain of 2.37 sec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897732" cy="583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464" y="67271"/>
            <a:ext cx="4953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“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الكل </a:t>
            </a:r>
            <a:r>
              <a:rPr lang="ar-EG" sz="2400" b="1" kern="0" dirty="0">
                <a:solidFill>
                  <a:srgbClr val="FF0000"/>
                </a:solidFill>
                <a:latin typeface="DIN"/>
                <a:ea typeface="+mj-ea"/>
                <a:cs typeface="+mj-cs"/>
              </a:rPr>
              <a:t>أقل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 من مجموع الأجزاء</a:t>
            </a:r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</a:br>
            <a:r>
              <a:rPr lang="en-GB" sz="20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modified Aristoteles (348 BC – 322 BC)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176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95536"/>
              </p:ext>
            </p:extLst>
          </p:nvPr>
        </p:nvGraphicFramePr>
        <p:xfrm>
          <a:off x="344488" y="1628800"/>
          <a:ext cx="8803008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14"/>
                <a:gridCol w="843616"/>
                <a:gridCol w="1268230"/>
                <a:gridCol w="1370004"/>
                <a:gridCol w="1368152"/>
                <a:gridCol w="1800200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#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200" b="1" dirty="0" smtClean="0"/>
                        <a:t>أفضل أزمنة </a:t>
                      </a:r>
                      <a:r>
                        <a:rPr lang="ar-EG" sz="1200" b="1" dirty="0" smtClean="0"/>
                        <a:t>شخصية </a:t>
                      </a:r>
                      <a:r>
                        <a:rPr lang="ar-EG" sz="1200" b="1" dirty="0" smtClean="0"/>
                        <a:t>في 100 </a:t>
                      </a:r>
                      <a:r>
                        <a:rPr lang="ar-EG" b="1" dirty="0" smtClean="0"/>
                        <a:t>م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ممتاز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جيد جدا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جيد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 smtClean="0"/>
                        <a:t>تتابع متوسط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ar-EG" b="1" dirty="0" smtClean="0"/>
                        <a:t>فريق شباب تحت 18 سنة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10.19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WR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10.19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10.19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10.19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40.76</a:t>
                      </a:r>
                      <a:endParaRPr lang="en-GB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GB" b="1" dirty="0" smtClean="0"/>
                    </a:p>
                    <a:p>
                      <a:r>
                        <a:rPr lang="ar-EG" b="1" dirty="0" smtClean="0"/>
                        <a:t>العائد</a:t>
                      </a:r>
                    </a:p>
                    <a:p>
                      <a:r>
                        <a:rPr lang="ar-EG" b="1" dirty="0" smtClean="0"/>
                        <a:t>ث )</a:t>
                      </a:r>
                      <a:r>
                        <a:rPr lang="en-GB" b="1" smtClean="0"/>
                        <a:t> )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˃ 2.5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2.3 – 2.5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2.0 – 2.2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1.5 – 1.9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 1.5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4488" y="6021288"/>
            <a:ext cx="4769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Mallett</a:t>
            </a: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Connor, 2004, p. 29: </a:t>
            </a:r>
            <a:r>
              <a:rPr lang="en-GB" alt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</a:t>
            </a:r>
            <a:r>
              <a:rPr lang="en-GB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quality of the </a:t>
            </a:r>
            <a:r>
              <a:rPr lang="en-GB" alt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relay baton exchange</a:t>
            </a:r>
            <a:endParaRPr lang="en-GB" altLang="en-US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3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496" y="260648"/>
            <a:ext cx="4953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“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الكل </a:t>
            </a:r>
            <a:r>
              <a:rPr lang="ar-EG" sz="2400" b="1" kern="0" dirty="0">
                <a:solidFill>
                  <a:srgbClr val="FF0000"/>
                </a:solidFill>
                <a:latin typeface="DIN"/>
                <a:ea typeface="+mj-ea"/>
                <a:cs typeface="+mj-cs"/>
              </a:rPr>
              <a:t>أقل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 من مجموع الأجزاء</a:t>
            </a:r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</a:br>
            <a:r>
              <a:rPr lang="en-GB" sz="20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modified Aristoteles (348 BC – 322 BC)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95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6630" r="1483" b="13089"/>
          <a:stretch/>
        </p:blipFill>
        <p:spPr bwMode="auto">
          <a:xfrm>
            <a:off x="848544" y="2198023"/>
            <a:ext cx="59046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188640"/>
            <a:ext cx="5760640" cy="304800"/>
          </a:xfrm>
        </p:spPr>
        <p:txBody>
          <a:bodyPr/>
          <a:lstStyle/>
          <a:p>
            <a:pPr algn="ctr"/>
            <a:r>
              <a:rPr lang="ar-EG" sz="3200" b="1" dirty="0" smtClean="0">
                <a:solidFill>
                  <a:srgbClr val="FFFF00"/>
                </a:solidFill>
              </a:rPr>
              <a:t>خصائص سرعة عدو 100 م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2096" y="6537603"/>
            <a:ext cx="4084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  <a:r>
              <a:rPr lang="en-GB" sz="1400" dirty="0" smtClean="0"/>
              <a:t>ased on </a:t>
            </a:r>
            <a:r>
              <a:rPr lang="en-GB" sz="1400" dirty="0" err="1" smtClean="0"/>
              <a:t>Letzelter</a:t>
            </a:r>
            <a:r>
              <a:rPr lang="en-GB" sz="1400" dirty="0" smtClean="0"/>
              <a:t> &amp; </a:t>
            </a:r>
            <a:r>
              <a:rPr lang="en-GB" sz="1400" dirty="0" err="1" smtClean="0"/>
              <a:t>Letzelter</a:t>
            </a:r>
            <a:r>
              <a:rPr lang="en-GB" sz="1400" dirty="0" smtClean="0"/>
              <a:t>, 2005. pp. 80 &amp; 88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14377" y="4246930"/>
            <a:ext cx="154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EG" b="1" dirty="0" smtClean="0"/>
              <a:t>السرعة </a:t>
            </a:r>
            <a:r>
              <a:rPr lang="en-GB" b="1" dirty="0" smtClean="0"/>
              <a:t> </a:t>
            </a:r>
            <a:r>
              <a:rPr lang="en-GB" b="1" dirty="0" smtClean="0"/>
              <a:t>(m/s)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2076" y="643096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/>
              <a:t>المسافة ( م)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25755" y="2461246"/>
            <a:ext cx="5281777" cy="3423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2546" y="2319066"/>
            <a:ext cx="193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رجال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(9.79 – 9.95)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2546" y="2618498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>
                <a:solidFill>
                  <a:srgbClr val="AA252A"/>
                </a:solidFill>
              </a:rPr>
              <a:t>رجال</a:t>
            </a:r>
            <a:r>
              <a:rPr lang="en-GB" b="1" dirty="0" smtClean="0">
                <a:solidFill>
                  <a:srgbClr val="AA252A"/>
                </a:solidFill>
              </a:rPr>
              <a:t> </a:t>
            </a:r>
            <a:r>
              <a:rPr lang="en-GB" b="1" dirty="0" smtClean="0">
                <a:solidFill>
                  <a:srgbClr val="AA252A"/>
                </a:solidFill>
              </a:rPr>
              <a:t>(9.96 – 10.25)</a:t>
            </a:r>
            <a:endParaRPr lang="en-GB" b="1" dirty="0">
              <a:solidFill>
                <a:srgbClr val="AA252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058" y="2947715"/>
            <a:ext cx="22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>
                <a:solidFill>
                  <a:srgbClr val="00B050"/>
                </a:solidFill>
              </a:rPr>
              <a:t>سيدات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(10.90 – 11.00)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818" y="3290741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>
                <a:solidFill>
                  <a:srgbClr val="00B0F0"/>
                </a:solidFill>
              </a:rPr>
              <a:t>سيدات</a:t>
            </a:r>
            <a:r>
              <a:rPr lang="en-GB" b="1" dirty="0" smtClean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(11.04 – 11.24)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313895" y="2605361"/>
            <a:ext cx="5086905" cy="3419580"/>
          </a:xfrm>
          <a:custGeom>
            <a:avLst/>
            <a:gdLst>
              <a:gd name="connsiteX0" fmla="*/ 0 w 5086905"/>
              <a:gd name="connsiteY0" fmla="*/ 3419580 h 3419580"/>
              <a:gd name="connsiteX1" fmla="*/ 35511 w 5086905"/>
              <a:gd name="connsiteY1" fmla="*/ 3064473 h 3419580"/>
              <a:gd name="connsiteX2" fmla="*/ 177554 w 5086905"/>
              <a:gd name="connsiteY2" fmla="*/ 2682733 h 3419580"/>
              <a:gd name="connsiteX3" fmla="*/ 337352 w 5086905"/>
              <a:gd name="connsiteY3" fmla="*/ 2132318 h 3419580"/>
              <a:gd name="connsiteX4" fmla="*/ 577049 w 5086905"/>
              <a:gd name="connsiteY4" fmla="*/ 1519759 h 3419580"/>
              <a:gd name="connsiteX5" fmla="*/ 763480 w 5086905"/>
              <a:gd name="connsiteY5" fmla="*/ 1093630 h 3419580"/>
              <a:gd name="connsiteX6" fmla="*/ 1145220 w 5086905"/>
              <a:gd name="connsiteY6" fmla="*/ 605359 h 3419580"/>
              <a:gd name="connsiteX7" fmla="*/ 1544715 w 5086905"/>
              <a:gd name="connsiteY7" fmla="*/ 321273 h 3419580"/>
              <a:gd name="connsiteX8" fmla="*/ 2024109 w 5086905"/>
              <a:gd name="connsiteY8" fmla="*/ 99331 h 3419580"/>
              <a:gd name="connsiteX9" fmla="*/ 2521258 w 5086905"/>
              <a:gd name="connsiteY9" fmla="*/ 10555 h 3419580"/>
              <a:gd name="connsiteX10" fmla="*/ 3151573 w 5086905"/>
              <a:gd name="connsiteY10" fmla="*/ 1677 h 3419580"/>
              <a:gd name="connsiteX11" fmla="*/ 3648722 w 5086905"/>
              <a:gd name="connsiteY11" fmla="*/ 10555 h 3419580"/>
              <a:gd name="connsiteX12" fmla="*/ 4092606 w 5086905"/>
              <a:gd name="connsiteY12" fmla="*/ 54943 h 3419580"/>
              <a:gd name="connsiteX13" fmla="*/ 4643022 w 5086905"/>
              <a:gd name="connsiteY13" fmla="*/ 117087 h 3419580"/>
              <a:gd name="connsiteX14" fmla="*/ 5086905 w 5086905"/>
              <a:gd name="connsiteY14" fmla="*/ 170353 h 341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86905" h="3419580">
                <a:moveTo>
                  <a:pt x="0" y="3419580"/>
                </a:moveTo>
                <a:cubicBezTo>
                  <a:pt x="2959" y="3303430"/>
                  <a:pt x="5919" y="3187281"/>
                  <a:pt x="35511" y="3064473"/>
                </a:cubicBezTo>
                <a:cubicBezTo>
                  <a:pt x="65103" y="2941665"/>
                  <a:pt x="127247" y="2838092"/>
                  <a:pt x="177554" y="2682733"/>
                </a:cubicBezTo>
                <a:cubicBezTo>
                  <a:pt x="227861" y="2527374"/>
                  <a:pt x="270769" y="2326147"/>
                  <a:pt x="337352" y="2132318"/>
                </a:cubicBezTo>
                <a:cubicBezTo>
                  <a:pt x="403935" y="1938489"/>
                  <a:pt x="506028" y="1692874"/>
                  <a:pt x="577049" y="1519759"/>
                </a:cubicBezTo>
                <a:cubicBezTo>
                  <a:pt x="648070" y="1346644"/>
                  <a:pt x="668785" y="1246030"/>
                  <a:pt x="763480" y="1093630"/>
                </a:cubicBezTo>
                <a:cubicBezTo>
                  <a:pt x="858175" y="941230"/>
                  <a:pt x="1015014" y="734085"/>
                  <a:pt x="1145220" y="605359"/>
                </a:cubicBezTo>
                <a:cubicBezTo>
                  <a:pt x="1275426" y="476633"/>
                  <a:pt x="1398234" y="405611"/>
                  <a:pt x="1544715" y="321273"/>
                </a:cubicBezTo>
                <a:cubicBezTo>
                  <a:pt x="1691196" y="236935"/>
                  <a:pt x="1861352" y="151117"/>
                  <a:pt x="2024109" y="99331"/>
                </a:cubicBezTo>
                <a:cubicBezTo>
                  <a:pt x="2186866" y="47545"/>
                  <a:pt x="2333347" y="26831"/>
                  <a:pt x="2521258" y="10555"/>
                </a:cubicBezTo>
                <a:cubicBezTo>
                  <a:pt x="2709169" y="-5721"/>
                  <a:pt x="2963662" y="1677"/>
                  <a:pt x="3151573" y="1677"/>
                </a:cubicBezTo>
                <a:cubicBezTo>
                  <a:pt x="3339484" y="1677"/>
                  <a:pt x="3491883" y="1677"/>
                  <a:pt x="3648722" y="10555"/>
                </a:cubicBezTo>
                <a:cubicBezTo>
                  <a:pt x="3805561" y="19433"/>
                  <a:pt x="4092606" y="54943"/>
                  <a:pt x="4092606" y="54943"/>
                </a:cubicBezTo>
                <a:lnTo>
                  <a:pt x="4643022" y="117087"/>
                </a:lnTo>
                <a:lnTo>
                  <a:pt x="5086905" y="1703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25755" y="2649475"/>
            <a:ext cx="5087112" cy="3375466"/>
          </a:xfrm>
          <a:custGeom>
            <a:avLst/>
            <a:gdLst>
              <a:gd name="connsiteX0" fmla="*/ 207 w 5087112"/>
              <a:gd name="connsiteY0" fmla="*/ 3375466 h 3375466"/>
              <a:gd name="connsiteX1" fmla="*/ 35718 w 5087112"/>
              <a:gd name="connsiteY1" fmla="*/ 3038115 h 3375466"/>
              <a:gd name="connsiteX2" fmla="*/ 222149 w 5087112"/>
              <a:gd name="connsiteY2" fmla="*/ 2540965 h 3375466"/>
              <a:gd name="connsiteX3" fmla="*/ 399703 w 5087112"/>
              <a:gd name="connsiteY3" fmla="*/ 1972794 h 3375466"/>
              <a:gd name="connsiteX4" fmla="*/ 657155 w 5087112"/>
              <a:gd name="connsiteY4" fmla="*/ 1342480 h 3375466"/>
              <a:gd name="connsiteX5" fmla="*/ 825831 w 5087112"/>
              <a:gd name="connsiteY5" fmla="*/ 1022883 h 3375466"/>
              <a:gd name="connsiteX6" fmla="*/ 1101039 w 5087112"/>
              <a:gd name="connsiteY6" fmla="*/ 632266 h 3375466"/>
              <a:gd name="connsiteX7" fmla="*/ 1527167 w 5087112"/>
              <a:gd name="connsiteY7" fmla="*/ 339303 h 3375466"/>
              <a:gd name="connsiteX8" fmla="*/ 1908907 w 5087112"/>
              <a:gd name="connsiteY8" fmla="*/ 143994 h 3375466"/>
              <a:gd name="connsiteX9" fmla="*/ 2317279 w 5087112"/>
              <a:gd name="connsiteY9" fmla="*/ 46340 h 3375466"/>
              <a:gd name="connsiteX10" fmla="*/ 2778918 w 5087112"/>
              <a:gd name="connsiteY10" fmla="*/ 1951 h 3375466"/>
              <a:gd name="connsiteX11" fmla="*/ 3187291 w 5087112"/>
              <a:gd name="connsiteY11" fmla="*/ 10829 h 3375466"/>
              <a:gd name="connsiteX12" fmla="*/ 3586786 w 5087112"/>
              <a:gd name="connsiteY12" fmla="*/ 37462 h 3375466"/>
              <a:gd name="connsiteX13" fmla="*/ 3959648 w 5087112"/>
              <a:gd name="connsiteY13" fmla="*/ 81850 h 3375466"/>
              <a:gd name="connsiteX14" fmla="*/ 4368021 w 5087112"/>
              <a:gd name="connsiteY14" fmla="*/ 126239 h 3375466"/>
              <a:gd name="connsiteX15" fmla="*/ 4714250 w 5087112"/>
              <a:gd name="connsiteY15" fmla="*/ 152872 h 3375466"/>
              <a:gd name="connsiteX16" fmla="*/ 4971703 w 5087112"/>
              <a:gd name="connsiteY16" fmla="*/ 197260 h 3375466"/>
              <a:gd name="connsiteX17" fmla="*/ 5087112 w 5087112"/>
              <a:gd name="connsiteY17" fmla="*/ 206138 h 3375466"/>
              <a:gd name="connsiteX18" fmla="*/ 5087112 w 5087112"/>
              <a:gd name="connsiteY18" fmla="*/ 206138 h 33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87112" h="3375466">
                <a:moveTo>
                  <a:pt x="207" y="3375466"/>
                </a:moveTo>
                <a:cubicBezTo>
                  <a:pt x="-533" y="3276332"/>
                  <a:pt x="-1272" y="3177198"/>
                  <a:pt x="35718" y="3038115"/>
                </a:cubicBezTo>
                <a:cubicBezTo>
                  <a:pt x="72708" y="2899032"/>
                  <a:pt x="161485" y="2718518"/>
                  <a:pt x="222149" y="2540965"/>
                </a:cubicBezTo>
                <a:cubicBezTo>
                  <a:pt x="282813" y="2363412"/>
                  <a:pt x="327202" y="2172542"/>
                  <a:pt x="399703" y="1972794"/>
                </a:cubicBezTo>
                <a:cubicBezTo>
                  <a:pt x="472204" y="1773046"/>
                  <a:pt x="586134" y="1500798"/>
                  <a:pt x="657155" y="1342480"/>
                </a:cubicBezTo>
                <a:cubicBezTo>
                  <a:pt x="728176" y="1184161"/>
                  <a:pt x="751850" y="1141252"/>
                  <a:pt x="825831" y="1022883"/>
                </a:cubicBezTo>
                <a:cubicBezTo>
                  <a:pt x="899812" y="904514"/>
                  <a:pt x="984150" y="746196"/>
                  <a:pt x="1101039" y="632266"/>
                </a:cubicBezTo>
                <a:cubicBezTo>
                  <a:pt x="1217928" y="518336"/>
                  <a:pt x="1392522" y="420682"/>
                  <a:pt x="1527167" y="339303"/>
                </a:cubicBezTo>
                <a:cubicBezTo>
                  <a:pt x="1661812" y="257924"/>
                  <a:pt x="1777222" y="192821"/>
                  <a:pt x="1908907" y="143994"/>
                </a:cubicBezTo>
                <a:cubicBezTo>
                  <a:pt x="2040592" y="95167"/>
                  <a:pt x="2172277" y="70014"/>
                  <a:pt x="2317279" y="46340"/>
                </a:cubicBezTo>
                <a:cubicBezTo>
                  <a:pt x="2462281" y="22666"/>
                  <a:pt x="2633916" y="7869"/>
                  <a:pt x="2778918" y="1951"/>
                </a:cubicBezTo>
                <a:cubicBezTo>
                  <a:pt x="2923920" y="-3968"/>
                  <a:pt x="3052646" y="4911"/>
                  <a:pt x="3187291" y="10829"/>
                </a:cubicBezTo>
                <a:cubicBezTo>
                  <a:pt x="3321936" y="16747"/>
                  <a:pt x="3458060" y="25625"/>
                  <a:pt x="3586786" y="37462"/>
                </a:cubicBezTo>
                <a:cubicBezTo>
                  <a:pt x="3715512" y="49299"/>
                  <a:pt x="3959648" y="81850"/>
                  <a:pt x="3959648" y="81850"/>
                </a:cubicBezTo>
                <a:lnTo>
                  <a:pt x="4368021" y="126239"/>
                </a:lnTo>
                <a:cubicBezTo>
                  <a:pt x="4493788" y="138076"/>
                  <a:pt x="4613636" y="141035"/>
                  <a:pt x="4714250" y="152872"/>
                </a:cubicBezTo>
                <a:cubicBezTo>
                  <a:pt x="4814864" y="164709"/>
                  <a:pt x="4909559" y="188382"/>
                  <a:pt x="4971703" y="197260"/>
                </a:cubicBezTo>
                <a:cubicBezTo>
                  <a:pt x="5033847" y="206138"/>
                  <a:pt x="5087112" y="206138"/>
                  <a:pt x="5087112" y="206138"/>
                </a:cubicBezTo>
                <a:lnTo>
                  <a:pt x="5087112" y="206138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313895" y="2891011"/>
            <a:ext cx="5143229" cy="3133930"/>
          </a:xfrm>
          <a:custGeom>
            <a:avLst/>
            <a:gdLst>
              <a:gd name="connsiteX0" fmla="*/ 0 w 5143229"/>
              <a:gd name="connsiteY0" fmla="*/ 3133930 h 3133930"/>
              <a:gd name="connsiteX1" fmla="*/ 186431 w 5143229"/>
              <a:gd name="connsiteY1" fmla="*/ 2299429 h 3133930"/>
              <a:gd name="connsiteX2" fmla="*/ 328474 w 5143229"/>
              <a:gd name="connsiteY2" fmla="*/ 1926567 h 3133930"/>
              <a:gd name="connsiteX3" fmla="*/ 612559 w 5143229"/>
              <a:gd name="connsiteY3" fmla="*/ 1278497 h 3133930"/>
              <a:gd name="connsiteX4" fmla="*/ 870011 w 5143229"/>
              <a:gd name="connsiteY4" fmla="*/ 870124 h 3133930"/>
              <a:gd name="connsiteX5" fmla="*/ 1109709 w 5143229"/>
              <a:gd name="connsiteY5" fmla="*/ 559406 h 3133930"/>
              <a:gd name="connsiteX6" fmla="*/ 1553592 w 5143229"/>
              <a:gd name="connsiteY6" fmla="*/ 266443 h 3133930"/>
              <a:gd name="connsiteX7" fmla="*/ 2086252 w 5143229"/>
              <a:gd name="connsiteY7" fmla="*/ 62256 h 3133930"/>
              <a:gd name="connsiteX8" fmla="*/ 2521258 w 5143229"/>
              <a:gd name="connsiteY8" fmla="*/ 26746 h 3133930"/>
              <a:gd name="connsiteX9" fmla="*/ 2831977 w 5143229"/>
              <a:gd name="connsiteY9" fmla="*/ 113 h 3133930"/>
              <a:gd name="connsiteX10" fmla="*/ 3071674 w 5143229"/>
              <a:gd name="connsiteY10" fmla="*/ 17868 h 3133930"/>
              <a:gd name="connsiteX11" fmla="*/ 3524435 w 5143229"/>
              <a:gd name="connsiteY11" fmla="*/ 35623 h 3133930"/>
              <a:gd name="connsiteX12" fmla="*/ 3959441 w 5143229"/>
              <a:gd name="connsiteY12" fmla="*/ 71134 h 3133930"/>
              <a:gd name="connsiteX13" fmla="*/ 4465468 w 5143229"/>
              <a:gd name="connsiteY13" fmla="*/ 115522 h 3133930"/>
              <a:gd name="connsiteX14" fmla="*/ 4749553 w 5143229"/>
              <a:gd name="connsiteY14" fmla="*/ 159911 h 3133930"/>
              <a:gd name="connsiteX15" fmla="*/ 5113538 w 5143229"/>
              <a:gd name="connsiteY15" fmla="*/ 168788 h 3133930"/>
              <a:gd name="connsiteX16" fmla="*/ 5095782 w 5143229"/>
              <a:gd name="connsiteY16" fmla="*/ 186544 h 313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3229" h="3133930">
                <a:moveTo>
                  <a:pt x="0" y="3133930"/>
                </a:moveTo>
                <a:cubicBezTo>
                  <a:pt x="65842" y="2817293"/>
                  <a:pt x="131685" y="2500656"/>
                  <a:pt x="186431" y="2299429"/>
                </a:cubicBezTo>
                <a:cubicBezTo>
                  <a:pt x="241177" y="2098202"/>
                  <a:pt x="257453" y="2096722"/>
                  <a:pt x="328474" y="1926567"/>
                </a:cubicBezTo>
                <a:cubicBezTo>
                  <a:pt x="399495" y="1756412"/>
                  <a:pt x="522303" y="1454571"/>
                  <a:pt x="612559" y="1278497"/>
                </a:cubicBezTo>
                <a:cubicBezTo>
                  <a:pt x="702815" y="1102423"/>
                  <a:pt x="787153" y="989973"/>
                  <a:pt x="870011" y="870124"/>
                </a:cubicBezTo>
                <a:cubicBezTo>
                  <a:pt x="952869" y="750275"/>
                  <a:pt x="995779" y="660019"/>
                  <a:pt x="1109709" y="559406"/>
                </a:cubicBezTo>
                <a:cubicBezTo>
                  <a:pt x="1223639" y="458793"/>
                  <a:pt x="1390835" y="349301"/>
                  <a:pt x="1553592" y="266443"/>
                </a:cubicBezTo>
                <a:cubicBezTo>
                  <a:pt x="1716349" y="183585"/>
                  <a:pt x="1924974" y="102205"/>
                  <a:pt x="2086252" y="62256"/>
                </a:cubicBezTo>
                <a:cubicBezTo>
                  <a:pt x="2247530" y="22307"/>
                  <a:pt x="2521258" y="26746"/>
                  <a:pt x="2521258" y="26746"/>
                </a:cubicBezTo>
                <a:cubicBezTo>
                  <a:pt x="2645545" y="16389"/>
                  <a:pt x="2740241" y="1593"/>
                  <a:pt x="2831977" y="113"/>
                </a:cubicBezTo>
                <a:cubicBezTo>
                  <a:pt x="2923713" y="-1367"/>
                  <a:pt x="2956264" y="11950"/>
                  <a:pt x="3071674" y="17868"/>
                </a:cubicBezTo>
                <a:cubicBezTo>
                  <a:pt x="3187084" y="23786"/>
                  <a:pt x="3376474" y="26745"/>
                  <a:pt x="3524435" y="35623"/>
                </a:cubicBezTo>
                <a:cubicBezTo>
                  <a:pt x="3672396" y="44501"/>
                  <a:pt x="3959441" y="71134"/>
                  <a:pt x="3959441" y="71134"/>
                </a:cubicBezTo>
                <a:lnTo>
                  <a:pt x="4465468" y="115522"/>
                </a:lnTo>
                <a:cubicBezTo>
                  <a:pt x="4597153" y="130318"/>
                  <a:pt x="4641541" y="151033"/>
                  <a:pt x="4749553" y="159911"/>
                </a:cubicBezTo>
                <a:cubicBezTo>
                  <a:pt x="4857565" y="168789"/>
                  <a:pt x="5055833" y="164349"/>
                  <a:pt x="5113538" y="168788"/>
                </a:cubicBezTo>
                <a:cubicBezTo>
                  <a:pt x="5171243" y="173227"/>
                  <a:pt x="5133512" y="179885"/>
                  <a:pt x="5095782" y="186544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rgbClr val="00B5AD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299225" y="3000615"/>
            <a:ext cx="5140171" cy="3027706"/>
          </a:xfrm>
          <a:custGeom>
            <a:avLst/>
            <a:gdLst>
              <a:gd name="connsiteX0" fmla="*/ 0 w 5140171"/>
              <a:gd name="connsiteY0" fmla="*/ 3027706 h 3027706"/>
              <a:gd name="connsiteX1" fmla="*/ 142043 w 5140171"/>
              <a:gd name="connsiteY1" fmla="*/ 2486168 h 3027706"/>
              <a:gd name="connsiteX2" fmla="*/ 266330 w 5140171"/>
              <a:gd name="connsiteY2" fmla="*/ 2104428 h 3027706"/>
              <a:gd name="connsiteX3" fmla="*/ 621437 w 5140171"/>
              <a:gd name="connsiteY3" fmla="*/ 1172273 h 3027706"/>
              <a:gd name="connsiteX4" fmla="*/ 1056443 w 5140171"/>
              <a:gd name="connsiteY4" fmla="*/ 524203 h 3027706"/>
              <a:gd name="connsiteX5" fmla="*/ 1331651 w 5140171"/>
              <a:gd name="connsiteY5" fmla="*/ 328894 h 3027706"/>
              <a:gd name="connsiteX6" fmla="*/ 1677880 w 5140171"/>
              <a:gd name="connsiteY6" fmla="*/ 177974 h 3027706"/>
              <a:gd name="connsiteX7" fmla="*/ 2121763 w 5140171"/>
              <a:gd name="connsiteY7" fmla="*/ 35931 h 3027706"/>
              <a:gd name="connsiteX8" fmla="*/ 2627790 w 5140171"/>
              <a:gd name="connsiteY8" fmla="*/ 421 h 3027706"/>
              <a:gd name="connsiteX9" fmla="*/ 3098307 w 5140171"/>
              <a:gd name="connsiteY9" fmla="*/ 18176 h 3027706"/>
              <a:gd name="connsiteX10" fmla="*/ 3524435 w 5140171"/>
              <a:gd name="connsiteY10" fmla="*/ 44809 h 3027706"/>
              <a:gd name="connsiteX11" fmla="*/ 4030462 w 5140171"/>
              <a:gd name="connsiteY11" fmla="*/ 106953 h 3027706"/>
              <a:gd name="connsiteX12" fmla="*/ 4456590 w 5140171"/>
              <a:gd name="connsiteY12" fmla="*/ 151341 h 3027706"/>
              <a:gd name="connsiteX13" fmla="*/ 4847208 w 5140171"/>
              <a:gd name="connsiteY13" fmla="*/ 213485 h 3027706"/>
              <a:gd name="connsiteX14" fmla="*/ 5140171 w 5140171"/>
              <a:gd name="connsiteY14" fmla="*/ 240118 h 3027706"/>
              <a:gd name="connsiteX15" fmla="*/ 5140171 w 5140171"/>
              <a:gd name="connsiteY15" fmla="*/ 240118 h 302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40171" h="3027706">
                <a:moveTo>
                  <a:pt x="0" y="3027706"/>
                </a:moveTo>
                <a:cubicBezTo>
                  <a:pt x="48827" y="2833876"/>
                  <a:pt x="97655" y="2640047"/>
                  <a:pt x="142043" y="2486168"/>
                </a:cubicBezTo>
                <a:cubicBezTo>
                  <a:pt x="186431" y="2332289"/>
                  <a:pt x="186431" y="2323410"/>
                  <a:pt x="266330" y="2104428"/>
                </a:cubicBezTo>
                <a:cubicBezTo>
                  <a:pt x="346229" y="1885446"/>
                  <a:pt x="489752" y="1435644"/>
                  <a:pt x="621437" y="1172273"/>
                </a:cubicBezTo>
                <a:cubicBezTo>
                  <a:pt x="753123" y="908902"/>
                  <a:pt x="938074" y="664766"/>
                  <a:pt x="1056443" y="524203"/>
                </a:cubicBezTo>
                <a:cubicBezTo>
                  <a:pt x="1174812" y="383640"/>
                  <a:pt x="1228078" y="386599"/>
                  <a:pt x="1331651" y="328894"/>
                </a:cubicBezTo>
                <a:cubicBezTo>
                  <a:pt x="1435224" y="271189"/>
                  <a:pt x="1546195" y="226801"/>
                  <a:pt x="1677880" y="177974"/>
                </a:cubicBezTo>
                <a:cubicBezTo>
                  <a:pt x="1809565" y="129147"/>
                  <a:pt x="1963445" y="65523"/>
                  <a:pt x="2121763" y="35931"/>
                </a:cubicBezTo>
                <a:cubicBezTo>
                  <a:pt x="2280081" y="6339"/>
                  <a:pt x="2465033" y="3380"/>
                  <a:pt x="2627790" y="421"/>
                </a:cubicBezTo>
                <a:cubicBezTo>
                  <a:pt x="2790547" y="-2538"/>
                  <a:pt x="2948866" y="10778"/>
                  <a:pt x="3098307" y="18176"/>
                </a:cubicBezTo>
                <a:cubicBezTo>
                  <a:pt x="3247748" y="25574"/>
                  <a:pt x="3369076" y="30013"/>
                  <a:pt x="3524435" y="44809"/>
                </a:cubicBezTo>
                <a:cubicBezTo>
                  <a:pt x="3679794" y="59605"/>
                  <a:pt x="3875103" y="89198"/>
                  <a:pt x="4030462" y="106953"/>
                </a:cubicBezTo>
                <a:cubicBezTo>
                  <a:pt x="4185821" y="124708"/>
                  <a:pt x="4320466" y="133586"/>
                  <a:pt x="4456590" y="151341"/>
                </a:cubicBezTo>
                <a:cubicBezTo>
                  <a:pt x="4592714" y="169096"/>
                  <a:pt x="4733278" y="198689"/>
                  <a:pt x="4847208" y="213485"/>
                </a:cubicBezTo>
                <a:cubicBezTo>
                  <a:pt x="4961138" y="228281"/>
                  <a:pt x="5140171" y="240118"/>
                  <a:pt x="5140171" y="240118"/>
                </a:cubicBezTo>
                <a:lnTo>
                  <a:pt x="5140171" y="240118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13373" y="2305074"/>
            <a:ext cx="1459935" cy="3686951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363" y="1537975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/>
              <a:t>تزايد سرعة العداء المستلم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85216" y="1544833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 smtClean="0"/>
              <a:t>تنلقص سرعة العداء المسلم للعصا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375755" y="2305074"/>
            <a:ext cx="1950857" cy="3686951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4</a:t>
            </a:r>
          </a:p>
        </p:txBody>
      </p:sp>
    </p:spTree>
    <p:extLst>
      <p:ext uri="{BB962C8B-B14F-4D97-AF65-F5344CB8AC3E}">
        <p14:creationId xmlns:p14="http://schemas.microsoft.com/office/powerpoint/2010/main" val="19105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 animBg="1"/>
      <p:bldP spid="13" grpId="0" animBg="1"/>
      <p:bldP spid="14" grpId="0" animBg="1"/>
      <p:bldP spid="15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772816"/>
            <a:ext cx="8637760" cy="4608000"/>
          </a:xfrm>
          <a:prstGeom prst="rect">
            <a:avLst/>
          </a:prstGeom>
          <a:solidFill>
            <a:srgbClr val="6071C4"/>
          </a:solidFill>
        </p:spPr>
      </p:pic>
      <p:sp>
        <p:nvSpPr>
          <p:cNvPr id="7" name="Freeform 6"/>
          <p:cNvSpPr/>
          <p:nvPr/>
        </p:nvSpPr>
        <p:spPr bwMode="auto">
          <a:xfrm>
            <a:off x="1101070" y="2636912"/>
            <a:ext cx="7847876" cy="327510"/>
          </a:xfrm>
          <a:custGeom>
            <a:avLst/>
            <a:gdLst>
              <a:gd name="connsiteX0" fmla="*/ 486873 w 7847876"/>
              <a:gd name="connsiteY0" fmla="*/ 9054 h 327510"/>
              <a:gd name="connsiteX1" fmla="*/ 7286025 w 7847876"/>
              <a:gd name="connsiteY1" fmla="*/ 27161 h 327510"/>
              <a:gd name="connsiteX2" fmla="*/ 7258865 w 7847876"/>
              <a:gd name="connsiteY2" fmla="*/ 9054 h 327510"/>
              <a:gd name="connsiteX3" fmla="*/ 5593027 w 7847876"/>
              <a:gd name="connsiteY3" fmla="*/ 54321 h 327510"/>
              <a:gd name="connsiteX4" fmla="*/ 5067926 w 7847876"/>
              <a:gd name="connsiteY4" fmla="*/ 108642 h 327510"/>
              <a:gd name="connsiteX5" fmla="*/ 4506611 w 7847876"/>
              <a:gd name="connsiteY5" fmla="*/ 190123 h 327510"/>
              <a:gd name="connsiteX6" fmla="*/ 4135419 w 7847876"/>
              <a:gd name="connsiteY6" fmla="*/ 280658 h 327510"/>
              <a:gd name="connsiteX7" fmla="*/ 3990564 w 7847876"/>
              <a:gd name="connsiteY7" fmla="*/ 325925 h 327510"/>
              <a:gd name="connsiteX8" fmla="*/ 3655585 w 7847876"/>
              <a:gd name="connsiteY8" fmla="*/ 226337 h 327510"/>
              <a:gd name="connsiteX9" fmla="*/ 3266286 w 7847876"/>
              <a:gd name="connsiteY9" fmla="*/ 153909 h 327510"/>
              <a:gd name="connsiteX10" fmla="*/ 3012789 w 7847876"/>
              <a:gd name="connsiteY10" fmla="*/ 126749 h 327510"/>
              <a:gd name="connsiteX11" fmla="*/ 2605383 w 7847876"/>
              <a:gd name="connsiteY11" fmla="*/ 90535 h 327510"/>
              <a:gd name="connsiteX12" fmla="*/ 2098389 w 7847876"/>
              <a:gd name="connsiteY12" fmla="*/ 54321 h 327510"/>
              <a:gd name="connsiteX13" fmla="*/ 1681930 w 7847876"/>
              <a:gd name="connsiteY13" fmla="*/ 45268 h 327510"/>
              <a:gd name="connsiteX14" fmla="*/ 1147776 w 7847876"/>
              <a:gd name="connsiteY14" fmla="*/ 36214 h 327510"/>
              <a:gd name="connsiteX15" fmla="*/ 821851 w 7847876"/>
              <a:gd name="connsiteY15" fmla="*/ 18107 h 327510"/>
              <a:gd name="connsiteX16" fmla="*/ 649835 w 7847876"/>
              <a:gd name="connsiteY16" fmla="*/ 9054 h 327510"/>
              <a:gd name="connsiteX17" fmla="*/ 640781 w 7847876"/>
              <a:gd name="connsiteY17" fmla="*/ 0 h 327510"/>
              <a:gd name="connsiteX18" fmla="*/ 541193 w 7847876"/>
              <a:gd name="connsiteY18" fmla="*/ 9054 h 327510"/>
              <a:gd name="connsiteX19" fmla="*/ 541193 w 7847876"/>
              <a:gd name="connsiteY19" fmla="*/ 18107 h 327510"/>
              <a:gd name="connsiteX20" fmla="*/ 486873 w 7847876"/>
              <a:gd name="connsiteY20" fmla="*/ 9054 h 32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7876" h="327510">
                <a:moveTo>
                  <a:pt x="486873" y="9054"/>
                </a:moveTo>
                <a:lnTo>
                  <a:pt x="7286025" y="27161"/>
                </a:lnTo>
                <a:cubicBezTo>
                  <a:pt x="8414690" y="27161"/>
                  <a:pt x="7541031" y="4527"/>
                  <a:pt x="7258865" y="9054"/>
                </a:cubicBezTo>
                <a:cubicBezTo>
                  <a:pt x="6976699" y="13581"/>
                  <a:pt x="5958183" y="37723"/>
                  <a:pt x="5593027" y="54321"/>
                </a:cubicBezTo>
                <a:cubicBezTo>
                  <a:pt x="5227871" y="70919"/>
                  <a:pt x="5248995" y="86008"/>
                  <a:pt x="5067926" y="108642"/>
                </a:cubicBezTo>
                <a:cubicBezTo>
                  <a:pt x="4886857" y="131276"/>
                  <a:pt x="4662029" y="161454"/>
                  <a:pt x="4506611" y="190123"/>
                </a:cubicBezTo>
                <a:cubicBezTo>
                  <a:pt x="4351193" y="218792"/>
                  <a:pt x="4221427" y="258024"/>
                  <a:pt x="4135419" y="280658"/>
                </a:cubicBezTo>
                <a:cubicBezTo>
                  <a:pt x="4049411" y="303292"/>
                  <a:pt x="4070536" y="334978"/>
                  <a:pt x="3990564" y="325925"/>
                </a:cubicBezTo>
                <a:cubicBezTo>
                  <a:pt x="3910592" y="316872"/>
                  <a:pt x="3776298" y="255006"/>
                  <a:pt x="3655585" y="226337"/>
                </a:cubicBezTo>
                <a:cubicBezTo>
                  <a:pt x="3534872" y="197668"/>
                  <a:pt x="3373419" y="170507"/>
                  <a:pt x="3266286" y="153909"/>
                </a:cubicBezTo>
                <a:cubicBezTo>
                  <a:pt x="3159153" y="137311"/>
                  <a:pt x="3012789" y="126749"/>
                  <a:pt x="3012789" y="126749"/>
                </a:cubicBezTo>
                <a:lnTo>
                  <a:pt x="2605383" y="90535"/>
                </a:lnTo>
                <a:lnTo>
                  <a:pt x="2098389" y="54321"/>
                </a:lnTo>
                <a:cubicBezTo>
                  <a:pt x="1944480" y="46777"/>
                  <a:pt x="1681930" y="45268"/>
                  <a:pt x="1681930" y="45268"/>
                </a:cubicBezTo>
                <a:lnTo>
                  <a:pt x="1147776" y="36214"/>
                </a:lnTo>
                <a:cubicBezTo>
                  <a:pt x="1004430" y="31687"/>
                  <a:pt x="821851" y="18107"/>
                  <a:pt x="821851" y="18107"/>
                </a:cubicBezTo>
                <a:cubicBezTo>
                  <a:pt x="738861" y="13580"/>
                  <a:pt x="680013" y="12072"/>
                  <a:pt x="649835" y="9054"/>
                </a:cubicBezTo>
                <a:cubicBezTo>
                  <a:pt x="619657" y="6036"/>
                  <a:pt x="658888" y="0"/>
                  <a:pt x="640781" y="0"/>
                </a:cubicBezTo>
                <a:cubicBezTo>
                  <a:pt x="622674" y="0"/>
                  <a:pt x="557791" y="6036"/>
                  <a:pt x="541193" y="9054"/>
                </a:cubicBezTo>
                <a:cubicBezTo>
                  <a:pt x="524595" y="12072"/>
                  <a:pt x="545720" y="18107"/>
                  <a:pt x="541193" y="18107"/>
                </a:cubicBezTo>
                <a:cubicBezTo>
                  <a:pt x="536666" y="18107"/>
                  <a:pt x="-637266" y="7545"/>
                  <a:pt x="486873" y="9054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595090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85" y="6237972"/>
            <a:ext cx="71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dirty="0" smtClean="0"/>
              <a:t>منحنيات أزمنة السرعة للعداء المسلم والعداءالمستلم للعصا أثناء عملية التسليم والتسلم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5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472" y="188640"/>
            <a:ext cx="5457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“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الكل </a:t>
            </a:r>
            <a:r>
              <a:rPr lang="ar-EG" sz="2400" b="1" kern="0" dirty="0">
                <a:solidFill>
                  <a:srgbClr val="FF0000"/>
                </a:solidFill>
                <a:latin typeface="DIN"/>
                <a:ea typeface="+mj-ea"/>
                <a:cs typeface="+mj-cs"/>
              </a:rPr>
              <a:t>أقل</a:t>
            </a:r>
            <a:r>
              <a:rPr lang="ar-EG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 من مجموع الأجزاء</a:t>
            </a:r>
            <a: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</a:br>
            <a:r>
              <a:rPr lang="en-GB" sz="2000" b="1" kern="0" dirty="0">
                <a:solidFill>
                  <a:srgbClr val="FFFF00"/>
                </a:solidFill>
                <a:latin typeface="DIN"/>
                <a:ea typeface="+mj-ea"/>
                <a:cs typeface="+mj-cs"/>
              </a:rPr>
              <a:t>modified Aristoteles (348 BC – 322 BC) 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1640632" y="2852936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المسلم للعصا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96" y="3573016"/>
            <a:ext cx="461665" cy="100811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1">
            <a:spAutoFit/>
          </a:bodyPr>
          <a:lstStyle/>
          <a:p>
            <a:r>
              <a:rPr lang="ar-EG" b="1" dirty="0" smtClean="0"/>
              <a:t>السرعة</a:t>
            </a:r>
            <a:endParaRPr lang="ar-EG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76736" y="5301208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b="1" dirty="0" smtClean="0">
                <a:solidFill>
                  <a:srgbClr val="33CC33"/>
                </a:solidFill>
              </a:rPr>
              <a:t>العداء المستلم للعصا</a:t>
            </a:r>
            <a:endParaRPr lang="ar-EG" b="1" dirty="0">
              <a:solidFill>
                <a:srgbClr val="33CC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071" y="5867980"/>
            <a:ext cx="9549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b="1" dirty="0" smtClean="0"/>
              <a:t>الزمن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6317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2480" y="332656"/>
            <a:ext cx="6120680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rgbClr val="FFD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التسلسل الكامل للحركة</a:t>
            </a:r>
            <a:endParaRPr lang="fr-FR" altLang="en-US" sz="3600" b="1" dirty="0">
              <a:solidFill>
                <a:srgbClr val="FFD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2952" y="4372722"/>
            <a:ext cx="9433048" cy="2346777"/>
          </a:xfrm>
        </p:spPr>
        <p:txBody>
          <a:bodyPr/>
          <a:lstStyle/>
          <a:p>
            <a:pPr marL="457200" lvl="1" indent="0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None/>
            </a:pPr>
            <a:r>
              <a:rPr lang="ar-EG" sz="1800" b="1" dirty="0" smtClean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ar-SA" sz="1800" b="1" dirty="0" smtClean="0">
                <a:solidFill>
                  <a:srgbClr val="FF0000"/>
                </a:solidFill>
                <a:cs typeface="Arial" pitchFamily="34" charset="0"/>
              </a:rPr>
              <a:t>فى </a:t>
            </a:r>
            <a:r>
              <a:rPr lang="ar-SA" sz="1800" b="1" dirty="0">
                <a:solidFill>
                  <a:srgbClr val="FF0000"/>
                </a:solidFill>
                <a:cs typeface="Arial" pitchFamily="34" charset="0"/>
              </a:rPr>
              <a:t>مرحلة الإستعداد </a:t>
            </a:r>
            <a:r>
              <a:rPr lang="ar-EG" sz="18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يحافظ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العداء المسلم للعصا على سرعته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القصوى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بينما يتخذ اللاعب المستلم وضع الإستعداد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lvl="1" indent="0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None/>
            </a:pPr>
            <a:r>
              <a:rPr lang="ar-EG" sz="1800" b="1" dirty="0" smtClean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ar-SA" sz="1800" b="1" dirty="0" smtClean="0">
                <a:solidFill>
                  <a:srgbClr val="FF0000"/>
                </a:solidFill>
                <a:cs typeface="Arial" pitchFamily="34" charset="0"/>
              </a:rPr>
              <a:t>فى </a:t>
            </a:r>
            <a:r>
              <a:rPr lang="ar-SA" sz="1800" b="1" dirty="0">
                <a:solidFill>
                  <a:srgbClr val="FF0000"/>
                </a:solidFill>
                <a:cs typeface="Arial" pitchFamily="34" charset="0"/>
              </a:rPr>
              <a:t>مرحلة تزايد السرعة </a:t>
            </a:r>
            <a:r>
              <a:rPr lang="ar-EG" sz="18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يجب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أن تتزامن سرعة العدائين عن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طريق</a:t>
            </a:r>
            <a:r>
              <a:rPr lang="ar-EG" sz="18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الحفاظ على السرعة القصوى للعداء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 المسلم للعصا 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وتزايد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سرعة العداء المستلم لأقصى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درجة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lvl="1" indent="0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None/>
            </a:pPr>
            <a:r>
              <a:rPr lang="ar-EG" sz="1800" b="1" dirty="0" smtClean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ar-SA" sz="1800" b="1" dirty="0" smtClean="0">
                <a:solidFill>
                  <a:srgbClr val="FF0000"/>
                </a:solidFill>
                <a:cs typeface="Arial" pitchFamily="34" charset="0"/>
              </a:rPr>
              <a:t>فى </a:t>
            </a:r>
            <a:r>
              <a:rPr lang="ar-SA" sz="1800" b="1" dirty="0">
                <a:solidFill>
                  <a:srgbClr val="FF0000"/>
                </a:solidFill>
                <a:cs typeface="Arial" pitchFamily="34" charset="0"/>
              </a:rPr>
              <a:t>مرحلة التسليم </a:t>
            </a:r>
            <a:r>
              <a:rPr lang="ar-SA" sz="1800" b="1" dirty="0" smtClean="0">
                <a:solidFill>
                  <a:srgbClr val="FF0000"/>
                </a:solidFill>
                <a:cs typeface="Arial" pitchFamily="34" charset="0"/>
              </a:rPr>
              <a:t>والتسلم</a:t>
            </a:r>
            <a:endParaRPr lang="ar-EG" sz="1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يتم ت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مرير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العصا بال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تكنيك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المناسب و بأسرع ما يمكن</a:t>
            </a:r>
            <a:r>
              <a:rPr lang="ar-SA" sz="1800" b="1" dirty="0">
                <a:solidFill>
                  <a:srgbClr val="000000"/>
                </a:solidFill>
              </a:rPr>
              <a:t> </a:t>
            </a:r>
            <a:endParaRPr lang="fr-FR" sz="1800" b="1" dirty="0">
              <a:solidFill>
                <a:srgbClr val="000000"/>
              </a:solidFill>
            </a:endParaRPr>
          </a:p>
          <a:p>
            <a:pPr lvl="1" algn="r" rtl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ar-EG" altLang="en-US" sz="1800" dirty="0" smtClean="0">
              <a:solidFill>
                <a:schemeClr val="tx1"/>
              </a:solidFill>
            </a:endParaRPr>
          </a:p>
          <a:p>
            <a:pPr marL="914400" lvl="2" indent="0" algn="just">
              <a:lnSpc>
                <a:spcPct val="80000"/>
              </a:lnSpc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2" y="2869076"/>
            <a:ext cx="8230021" cy="14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40768"/>
            <a:ext cx="8864600" cy="154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6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6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6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6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6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2636912"/>
            <a:ext cx="9505056" cy="3744391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ar-SA" sz="1800" b="1" dirty="0">
                <a:solidFill>
                  <a:srgbClr val="3333FF"/>
                </a:solidFill>
                <a:cs typeface="Arial" pitchFamily="34" charset="0"/>
              </a:rPr>
              <a:t>الأهداف 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الحفاظ على السرعة القصوى للعصا بتقليل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مسافة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EG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الجري فى كل حارة </a:t>
            </a:r>
            <a:r>
              <a:rPr lang="ar-SA" sz="180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ar-EG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ar-EG" sz="18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ar-SA" sz="18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ar-SA" sz="1800" b="1" dirty="0">
                <a:solidFill>
                  <a:srgbClr val="3333FF"/>
                </a:solidFill>
                <a:cs typeface="Arial" pitchFamily="34" charset="0"/>
              </a:rPr>
              <a:t>الخصائص الفنية 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العداء الأول يحمل العصا فى يده اليمنى و يقترب من اللاعب الثانى من الجزء الداخلى للحارة (داخل منطقة التسلم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 والتسلم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).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العداء الثانى يتسلم العصا فى يده اليسرى و يقترب من اللاعب الثالث من الجزء الخارج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ي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 للحارة (خارج منطقة التسليم و التسلم) 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العداء الثالث يتسلم العصا فى يده اليمنى و يقترب من اللاعب الرابع من الجزء الداخل</a:t>
            </a:r>
            <a:r>
              <a:rPr lang="ar-EG" sz="1800" b="1" dirty="0">
                <a:solidFill>
                  <a:srgbClr val="000000"/>
                </a:solidFill>
                <a:cs typeface="Arial" pitchFamily="34" charset="0"/>
              </a:rPr>
              <a:t>ي</a:t>
            </a: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 ( داخل منطقة التسليم و التسلم) .</a:t>
            </a: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ar-SA" sz="1800" b="1" dirty="0">
                <a:solidFill>
                  <a:srgbClr val="000000"/>
                </a:solidFill>
                <a:cs typeface="Arial" pitchFamily="34" charset="0"/>
              </a:rPr>
              <a:t>اللاعب الرابع يتسلم العصا بيده اليسرى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endParaRPr lang="fr-FR" sz="1800" b="1" dirty="0">
              <a:solidFill>
                <a:srgbClr val="000000"/>
              </a:solidFill>
            </a:endParaRPr>
          </a:p>
        </p:txBody>
      </p:sp>
      <p:pic>
        <p:nvPicPr>
          <p:cNvPr id="256004" name="Picture 4" descr="image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96752"/>
            <a:ext cx="5904656" cy="299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961" y="260648"/>
            <a:ext cx="4926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التسليم</a:t>
            </a:r>
            <a:r>
              <a:rPr lang="ar-EG" sz="36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والتسلم « فرانكفورت «</a:t>
            </a:r>
            <a:r>
              <a:rPr lang="ar-SA" sz="36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ar-E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536" y="1340768"/>
            <a:ext cx="58039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128464" y="3284984"/>
            <a:ext cx="977753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الأهداف </a:t>
            </a:r>
            <a:endParaRPr lang="ar-SA" b="1" dirty="0">
              <a:solidFill>
                <a:srgbClr val="3333FF"/>
              </a:solidFill>
              <a:latin typeface="Lucida Sans Unicode" pitchFamily="34" charset="0"/>
              <a:cs typeface="Arial" pitchFamily="34" charset="0"/>
            </a:endParaRPr>
          </a:p>
          <a:p>
            <a:pPr lvl="0" algn="r" eaLnBrk="0" hangingPunct="0"/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أداء تسليم و تسلم قانونى و فعال </a:t>
            </a:r>
          </a:p>
          <a:p>
            <a:pPr lvl="0" algn="r" rtl="1" eaLnBrk="0" hangingPunct="0"/>
            <a:r>
              <a:rPr lang="ar-SA" sz="2000" b="1" dirty="0">
                <a:solidFill>
                  <a:srgbClr val="3333FF"/>
                </a:solidFill>
                <a:latin typeface="Lucida Sans Unicode" pitchFamily="34" charset="0"/>
                <a:cs typeface="Arial" pitchFamily="34" charset="0"/>
              </a:rPr>
              <a:t>الخصائص الفنية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تسليم و تسلم العصا ف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منطقة التسليم 20 متر 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يمكن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أن ينتظر اللاعب المس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ت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لم داخل منطقة تزايد السرعة 10 متر .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وضع العلامات الضابطة على الأرض قبل منطقة تزايد السرعة لتحديد مكان بداية اللاعب المستلم </a:t>
            </a:r>
          </a:p>
          <a:p>
            <a:pPr marL="285750" lvl="0" indent="-285750" algn="r" rtl="1" eaLnBrk="0" hangingPunct="0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يجب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أن تكون العلامات الضابطة دائما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ً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على بعد من 15-25 قدم من بداية منطقة تزايد السرعة و على جانب الحارة و عند النقطة الت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ي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 سيتم إقتراب اللاعب المسلم عندها .</a:t>
            </a:r>
            <a:endParaRPr lang="en-US" sz="14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4.3.2 / 8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56" y="116632"/>
            <a:ext cx="617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>
                <a:solidFill>
                  <a:srgbClr val="FFFF00"/>
                </a:solidFill>
                <a:latin typeface="DIN"/>
                <a:ea typeface="+mj-ea"/>
                <a:cs typeface="Arial" pitchFamily="34" charset="0"/>
              </a:rPr>
              <a:t>المناطق و تحديد العلامات الضابطة </a:t>
            </a:r>
            <a:endParaRPr lang="ar-EG" sz="1200" dirty="0"/>
          </a:p>
        </p:txBody>
      </p:sp>
    </p:spTree>
    <p:extLst>
      <p:ext uri="{BB962C8B-B14F-4D97-AF65-F5344CB8AC3E}">
        <p14:creationId xmlns:p14="http://schemas.microsoft.com/office/powerpoint/2010/main" val="25395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8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8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8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8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8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8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8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8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8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</TotalTime>
  <Words>1203</Words>
  <Application>Microsoft Office PowerPoint</Application>
  <PresentationFormat>A4 Paper (210x297 mm)</PresentationFormat>
  <Paragraphs>303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IAAF_PPT</vt:lpstr>
      <vt:lpstr>4.3.2 التتابعات </vt:lpstr>
      <vt:lpstr>“الكل أقل من مجموع الأجزاء modified Aristoteles (348 BC – 322 BC) </vt:lpstr>
      <vt:lpstr>PowerPoint Presentation</vt:lpstr>
      <vt:lpstr>PowerPoint Presentation</vt:lpstr>
      <vt:lpstr>خصائص سرعة عدو 100 م</vt:lpstr>
      <vt:lpstr>PowerPoint Presentation</vt:lpstr>
      <vt:lpstr>التسلسل الكامل للحركة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Dr-Hamdy-RDC-pc</cp:lastModifiedBy>
  <cp:revision>362</cp:revision>
  <cp:lastPrinted>2016-04-04T14:23:14Z</cp:lastPrinted>
  <dcterms:created xsi:type="dcterms:W3CDTF">2013-01-21T11:55:24Z</dcterms:created>
  <dcterms:modified xsi:type="dcterms:W3CDTF">2016-07-03T23:46:28Z</dcterms:modified>
</cp:coreProperties>
</file>